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2" r:id="rId8"/>
    <p:sldId id="267"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701" y="54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498640"/>
            <a:ext cx="7477601" cy="3832860"/>
          </a:xfrm>
          <a:prstGeom prst="rect">
            <a:avLst/>
          </a:prstGeom>
          <a:noFill/>
          <a:ln/>
        </p:spPr>
        <p:txBody>
          <a:bodyPr wrap="squar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Gesture-Based Video Editor: Revolutionizing Video Editing</a:t>
            </a:r>
            <a:endParaRPr lang="en-US" sz="6036" dirty="0"/>
          </a:p>
        </p:txBody>
      </p:sp>
      <p:sp>
        <p:nvSpPr>
          <p:cNvPr id="6" name="Text 3"/>
          <p:cNvSpPr/>
          <p:nvPr/>
        </p:nvSpPr>
        <p:spPr>
          <a:xfrm>
            <a:off x="833199" y="5664756"/>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Explore the cutting-edge technology revolutionizing the video editing landscape by leveraging intuitive gesture-based controls. Designed for filmmakers, vloggers, and content creators.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733901"/>
            <a:ext cx="5695355"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Future Enhancements</a:t>
            </a:r>
            <a:endParaRPr lang="en-US" sz="4374" dirty="0"/>
          </a:p>
        </p:txBody>
      </p:sp>
      <p:pic>
        <p:nvPicPr>
          <p:cNvPr id="5" name="Image 0" descr="preencoded.png"/>
          <p:cNvPicPr>
            <a:picLocks noChangeAspect="1"/>
          </p:cNvPicPr>
          <p:nvPr/>
        </p:nvPicPr>
        <p:blipFill>
          <a:blip r:embed="rId3"/>
          <a:stretch>
            <a:fillRect/>
          </a:stretch>
        </p:blipFill>
        <p:spPr>
          <a:xfrm>
            <a:off x="4012168" y="1872615"/>
            <a:ext cx="1639014" cy="1280160"/>
          </a:xfrm>
          <a:prstGeom prst="rect">
            <a:avLst/>
          </a:prstGeom>
        </p:spPr>
      </p:pic>
      <p:sp>
        <p:nvSpPr>
          <p:cNvPr id="6" name="Text 3"/>
          <p:cNvSpPr/>
          <p:nvPr/>
        </p:nvSpPr>
        <p:spPr>
          <a:xfrm>
            <a:off x="4781074" y="2449116"/>
            <a:ext cx="101084" cy="444341"/>
          </a:xfrm>
          <a:prstGeom prst="rect">
            <a:avLst/>
          </a:prstGeom>
          <a:noFill/>
          <a:ln/>
        </p:spPr>
        <p:txBody>
          <a:bodyPr wrap="none" rtlCol="0" anchor="t"/>
          <a:lstStyle/>
          <a:p>
            <a:pPr marL="0" indent="0" algn="ctr">
              <a:lnSpc>
                <a:spcPts val="3499"/>
              </a:lnSpc>
              <a:buNone/>
            </a:pPr>
            <a:r>
              <a:rPr lang="en-US" sz="2187" dirty="0">
                <a:solidFill>
                  <a:srgbClr val="6EB9FC"/>
                </a:solidFill>
                <a:latin typeface="Lora" pitchFamily="34" charset="0"/>
                <a:ea typeface="Lora" pitchFamily="34" charset="-122"/>
                <a:cs typeface="Lora" pitchFamily="34" charset="-120"/>
              </a:rPr>
              <a:t>1</a:t>
            </a:r>
            <a:endParaRPr lang="en-US" sz="2187" dirty="0"/>
          </a:p>
        </p:txBody>
      </p:sp>
      <p:sp>
        <p:nvSpPr>
          <p:cNvPr id="7" name="Text 4"/>
          <p:cNvSpPr/>
          <p:nvPr/>
        </p:nvSpPr>
        <p:spPr>
          <a:xfrm>
            <a:off x="5873353" y="2094786"/>
            <a:ext cx="3360777"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Advanced Gesture Library</a:t>
            </a:r>
            <a:endParaRPr lang="en-US" sz="2187" dirty="0"/>
          </a:p>
        </p:txBody>
      </p:sp>
      <p:sp>
        <p:nvSpPr>
          <p:cNvPr id="8" name="Text 5"/>
          <p:cNvSpPr/>
          <p:nvPr/>
        </p:nvSpPr>
        <p:spPr>
          <a:xfrm>
            <a:off x="5873353" y="2575203"/>
            <a:ext cx="3918942"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Expand motion controls for precise editing</a:t>
            </a:r>
            <a:endParaRPr lang="en-US" sz="1750" dirty="0"/>
          </a:p>
        </p:txBody>
      </p:sp>
      <p:sp>
        <p:nvSpPr>
          <p:cNvPr id="9" name="Shape 6"/>
          <p:cNvSpPr/>
          <p:nvPr/>
        </p:nvSpPr>
        <p:spPr>
          <a:xfrm>
            <a:off x="5706666" y="3167330"/>
            <a:ext cx="6519743" cy="13871"/>
          </a:xfrm>
          <a:prstGeom prst="rect">
            <a:avLst/>
          </a:prstGeom>
          <a:solidFill>
            <a:srgbClr val="6EB9FC"/>
          </a:solidFill>
          <a:ln/>
        </p:spPr>
      </p:sp>
      <p:pic>
        <p:nvPicPr>
          <p:cNvPr id="10" name="Image 1" descr="preencoded.png"/>
          <p:cNvPicPr>
            <a:picLocks noChangeAspect="1"/>
          </p:cNvPicPr>
          <p:nvPr/>
        </p:nvPicPr>
        <p:blipFill>
          <a:blip r:embed="rId4"/>
          <a:stretch>
            <a:fillRect/>
          </a:stretch>
        </p:blipFill>
        <p:spPr>
          <a:xfrm>
            <a:off x="3192661" y="3208258"/>
            <a:ext cx="3278029" cy="1280160"/>
          </a:xfrm>
          <a:prstGeom prst="rect">
            <a:avLst/>
          </a:prstGeom>
        </p:spPr>
      </p:pic>
      <p:sp>
        <p:nvSpPr>
          <p:cNvPr id="11" name="Text 7"/>
          <p:cNvSpPr/>
          <p:nvPr/>
        </p:nvSpPr>
        <p:spPr>
          <a:xfrm>
            <a:off x="4757023" y="3626168"/>
            <a:ext cx="149185" cy="444341"/>
          </a:xfrm>
          <a:prstGeom prst="rect">
            <a:avLst/>
          </a:prstGeom>
          <a:noFill/>
          <a:ln/>
        </p:spPr>
        <p:txBody>
          <a:bodyPr wrap="none" rtlCol="0" anchor="t"/>
          <a:lstStyle/>
          <a:p>
            <a:pPr marL="0" indent="0" algn="ctr">
              <a:lnSpc>
                <a:spcPts val="3499"/>
              </a:lnSpc>
              <a:buNone/>
            </a:pPr>
            <a:r>
              <a:rPr lang="en-US" sz="2187" dirty="0">
                <a:solidFill>
                  <a:srgbClr val="6EB9FC"/>
                </a:solidFill>
                <a:latin typeface="Lora" pitchFamily="34" charset="0"/>
                <a:ea typeface="Lora" pitchFamily="34" charset="-122"/>
                <a:cs typeface="Lora" pitchFamily="34" charset="-120"/>
              </a:rPr>
              <a:t>2</a:t>
            </a:r>
            <a:endParaRPr lang="en-US" sz="2187" dirty="0"/>
          </a:p>
        </p:txBody>
      </p:sp>
      <p:sp>
        <p:nvSpPr>
          <p:cNvPr id="12" name="Text 8"/>
          <p:cNvSpPr/>
          <p:nvPr/>
        </p:nvSpPr>
        <p:spPr>
          <a:xfrm>
            <a:off x="6692860" y="3430429"/>
            <a:ext cx="394918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Augmented Reality Integration</a:t>
            </a:r>
            <a:endParaRPr lang="en-US" sz="2187" dirty="0"/>
          </a:p>
        </p:txBody>
      </p:sp>
      <p:sp>
        <p:nvSpPr>
          <p:cNvPr id="13" name="Text 9"/>
          <p:cNvSpPr/>
          <p:nvPr/>
        </p:nvSpPr>
        <p:spPr>
          <a:xfrm>
            <a:off x="6692860" y="3910846"/>
            <a:ext cx="3949184"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Seamless video manipulation in 3D space</a:t>
            </a:r>
            <a:endParaRPr lang="en-US" sz="1750" dirty="0"/>
          </a:p>
        </p:txBody>
      </p:sp>
      <p:sp>
        <p:nvSpPr>
          <p:cNvPr id="14" name="Shape 10"/>
          <p:cNvSpPr/>
          <p:nvPr/>
        </p:nvSpPr>
        <p:spPr>
          <a:xfrm>
            <a:off x="6526173" y="4502974"/>
            <a:ext cx="5700236" cy="13871"/>
          </a:xfrm>
          <a:prstGeom prst="rect">
            <a:avLst/>
          </a:prstGeom>
          <a:solidFill>
            <a:srgbClr val="6EB9FC"/>
          </a:solidFill>
          <a:ln/>
        </p:spPr>
      </p:sp>
      <p:pic>
        <p:nvPicPr>
          <p:cNvPr id="15" name="Image 2" descr="preencoded.png"/>
          <p:cNvPicPr>
            <a:picLocks noChangeAspect="1"/>
          </p:cNvPicPr>
          <p:nvPr/>
        </p:nvPicPr>
        <p:blipFill>
          <a:blip r:embed="rId5"/>
          <a:stretch>
            <a:fillRect/>
          </a:stretch>
        </p:blipFill>
        <p:spPr>
          <a:xfrm>
            <a:off x="2373154" y="4543901"/>
            <a:ext cx="4917043" cy="1280160"/>
          </a:xfrm>
          <a:prstGeom prst="rect">
            <a:avLst/>
          </a:prstGeom>
        </p:spPr>
      </p:pic>
      <p:sp>
        <p:nvSpPr>
          <p:cNvPr id="16" name="Text 11"/>
          <p:cNvSpPr/>
          <p:nvPr/>
        </p:nvSpPr>
        <p:spPr>
          <a:xfrm>
            <a:off x="4754285" y="4961811"/>
            <a:ext cx="154662" cy="444341"/>
          </a:xfrm>
          <a:prstGeom prst="rect">
            <a:avLst/>
          </a:prstGeom>
          <a:noFill/>
          <a:ln/>
        </p:spPr>
        <p:txBody>
          <a:bodyPr wrap="none" rtlCol="0" anchor="t"/>
          <a:lstStyle/>
          <a:p>
            <a:pPr marL="0" indent="0" algn="ctr">
              <a:lnSpc>
                <a:spcPts val="3499"/>
              </a:lnSpc>
              <a:buNone/>
            </a:pPr>
            <a:r>
              <a:rPr lang="en-US" sz="2187" dirty="0">
                <a:solidFill>
                  <a:srgbClr val="6EB9FC"/>
                </a:solidFill>
                <a:latin typeface="Lora" pitchFamily="34" charset="0"/>
                <a:ea typeface="Lora" pitchFamily="34" charset="-122"/>
                <a:cs typeface="Lora" pitchFamily="34" charset="-120"/>
              </a:rPr>
              <a:t>3</a:t>
            </a:r>
            <a:endParaRPr lang="en-US" sz="2187" dirty="0"/>
          </a:p>
        </p:txBody>
      </p:sp>
      <p:sp>
        <p:nvSpPr>
          <p:cNvPr id="17" name="Text 12"/>
          <p:cNvSpPr/>
          <p:nvPr/>
        </p:nvSpPr>
        <p:spPr>
          <a:xfrm>
            <a:off x="7512367" y="4766072"/>
            <a:ext cx="3720346"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Adaptive AI-Powered Editing</a:t>
            </a:r>
            <a:endParaRPr lang="en-US" sz="2187" dirty="0"/>
          </a:p>
        </p:txBody>
      </p:sp>
      <p:sp>
        <p:nvSpPr>
          <p:cNvPr id="18" name="Text 13"/>
          <p:cNvSpPr/>
          <p:nvPr/>
        </p:nvSpPr>
        <p:spPr>
          <a:xfrm>
            <a:off x="7512367" y="5246489"/>
            <a:ext cx="3791426"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Intelligent assistant that learns your style</a:t>
            </a:r>
            <a:endParaRPr lang="en-US" sz="1750" dirty="0"/>
          </a:p>
        </p:txBody>
      </p:sp>
      <p:sp>
        <p:nvSpPr>
          <p:cNvPr id="19" name="Text 14"/>
          <p:cNvSpPr/>
          <p:nvPr/>
        </p:nvSpPr>
        <p:spPr>
          <a:xfrm>
            <a:off x="2348389" y="6073973"/>
            <a:ext cx="9933503"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As we continue to push the boundaries of gesture-based video editing, we envision a future where our technology integrates even deeper into the creative workflow. This includes expanding our library of intuitive hand motions, enabling immersive augmented reality editing experiences, and developing adaptive AI systems that learn and anticipate your editing preferences.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052876"/>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a:t>
            </a:r>
            <a:endParaRPr lang="en-US" sz="4374" dirty="0"/>
          </a:p>
        </p:txBody>
      </p:sp>
      <p:sp>
        <p:nvSpPr>
          <p:cNvPr id="6" name="Shape 3"/>
          <p:cNvSpPr/>
          <p:nvPr/>
        </p:nvSpPr>
        <p:spPr>
          <a:xfrm>
            <a:off x="833199" y="3309699"/>
            <a:ext cx="388739" cy="388739"/>
          </a:xfrm>
          <a:prstGeom prst="roundRect">
            <a:avLst>
              <a:gd name="adj" fmla="val 17148"/>
            </a:avLst>
          </a:prstGeom>
          <a:solidFill>
            <a:srgbClr val="363A4A"/>
          </a:solidFill>
          <a:ln/>
        </p:spPr>
      </p:sp>
      <p:sp>
        <p:nvSpPr>
          <p:cNvPr id="7" name="Text 4"/>
          <p:cNvSpPr/>
          <p:nvPr/>
        </p:nvSpPr>
        <p:spPr>
          <a:xfrm>
            <a:off x="1444109" y="3330416"/>
            <a:ext cx="3685103"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Revolutionizes Video Editing</a:t>
            </a:r>
            <a:endParaRPr lang="en-US" sz="2187" dirty="0"/>
          </a:p>
        </p:txBody>
      </p:sp>
      <p:sp>
        <p:nvSpPr>
          <p:cNvPr id="8" name="Text 5"/>
          <p:cNvSpPr/>
          <p:nvPr/>
        </p:nvSpPr>
        <p:spPr>
          <a:xfrm>
            <a:off x="1444109" y="3810833"/>
            <a:ext cx="3931206"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Intuitive gesture-based controls transform the editing workflow</a:t>
            </a:r>
            <a:endParaRPr lang="en-US" sz="1750" dirty="0"/>
          </a:p>
        </p:txBody>
      </p:sp>
      <p:sp>
        <p:nvSpPr>
          <p:cNvPr id="9" name="Shape 6"/>
          <p:cNvSpPr/>
          <p:nvPr/>
        </p:nvSpPr>
        <p:spPr>
          <a:xfrm>
            <a:off x="5597485" y="3309699"/>
            <a:ext cx="388739" cy="388739"/>
          </a:xfrm>
          <a:prstGeom prst="roundRect">
            <a:avLst>
              <a:gd name="adj" fmla="val 17148"/>
            </a:avLst>
          </a:prstGeom>
          <a:solidFill>
            <a:srgbClr val="363A4A"/>
          </a:solidFill>
          <a:ln/>
        </p:spPr>
      </p:sp>
      <p:sp>
        <p:nvSpPr>
          <p:cNvPr id="10" name="Text 7"/>
          <p:cNvSpPr/>
          <p:nvPr/>
        </p:nvSpPr>
        <p:spPr>
          <a:xfrm>
            <a:off x="6208395" y="3330416"/>
            <a:ext cx="3931206"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Boosts Creativity and Productivity</a:t>
            </a:r>
            <a:endParaRPr lang="en-US" sz="2187" dirty="0"/>
          </a:p>
        </p:txBody>
      </p:sp>
      <p:sp>
        <p:nvSpPr>
          <p:cNvPr id="11" name="Text 8"/>
          <p:cNvSpPr/>
          <p:nvPr/>
        </p:nvSpPr>
        <p:spPr>
          <a:xfrm>
            <a:off x="6208395" y="4158020"/>
            <a:ext cx="3931206"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Frees users to focus on creative expression, not technical complexities</a:t>
            </a:r>
            <a:endParaRPr lang="en-US" sz="1750" dirty="0"/>
          </a:p>
        </p:txBody>
      </p:sp>
      <p:sp>
        <p:nvSpPr>
          <p:cNvPr id="12" name="Shape 9"/>
          <p:cNvSpPr/>
          <p:nvPr/>
        </p:nvSpPr>
        <p:spPr>
          <a:xfrm>
            <a:off x="833199" y="5320189"/>
            <a:ext cx="388739" cy="388739"/>
          </a:xfrm>
          <a:prstGeom prst="roundRect">
            <a:avLst>
              <a:gd name="adj" fmla="val 17148"/>
            </a:avLst>
          </a:prstGeom>
          <a:solidFill>
            <a:srgbClr val="363A4A"/>
          </a:solidFill>
          <a:ln/>
        </p:spPr>
      </p:sp>
      <p:sp>
        <p:nvSpPr>
          <p:cNvPr id="13" name="Text 10"/>
          <p:cNvSpPr/>
          <p:nvPr/>
        </p:nvSpPr>
        <p:spPr>
          <a:xfrm>
            <a:off x="1444109" y="5340906"/>
            <a:ext cx="3441859"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Industry-Changing Impact</a:t>
            </a:r>
            <a:endParaRPr lang="en-US" sz="2187" dirty="0"/>
          </a:p>
        </p:txBody>
      </p:sp>
      <p:sp>
        <p:nvSpPr>
          <p:cNvPr id="14" name="Text 11"/>
          <p:cNvSpPr/>
          <p:nvPr/>
        </p:nvSpPr>
        <p:spPr>
          <a:xfrm>
            <a:off x="1444109" y="5821323"/>
            <a:ext cx="8695492"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Sets a new standard for the future of video production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852444" y="821410"/>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Project Overview</a:t>
            </a:r>
            <a:endParaRPr lang="en-US" sz="4374" dirty="0"/>
          </a:p>
        </p:txBody>
      </p:sp>
      <p:sp>
        <p:nvSpPr>
          <p:cNvPr id="5" name="Text 3"/>
          <p:cNvSpPr/>
          <p:nvPr/>
        </p:nvSpPr>
        <p:spPr>
          <a:xfrm>
            <a:off x="2703790" y="2108830"/>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D6E5EF"/>
                </a:solidFill>
                <a:latin typeface="Source Sans Pro" pitchFamily="34" charset="0"/>
                <a:ea typeface="Source Sans Pro" pitchFamily="34" charset="-122"/>
                <a:cs typeface="Source Sans Pro" pitchFamily="34" charset="-120"/>
              </a:rPr>
              <a:t>Intuitive Gesture Control:</a:t>
            </a:r>
            <a:r>
              <a:rPr lang="en-US" sz="1750" dirty="0">
                <a:solidFill>
                  <a:srgbClr val="D6E5EF"/>
                </a:solidFill>
                <a:latin typeface="Source Sans Pro" pitchFamily="34" charset="0"/>
                <a:ea typeface="Source Sans Pro" pitchFamily="34" charset="-122"/>
                <a:cs typeface="Source Sans Pro" pitchFamily="34" charset="-120"/>
              </a:rPr>
              <a:t> Streamline video editing with natural hand motions.</a:t>
            </a:r>
            <a:endParaRPr lang="en-US" sz="1750" dirty="0"/>
          </a:p>
        </p:txBody>
      </p:sp>
      <p:sp>
        <p:nvSpPr>
          <p:cNvPr id="6" name="Text 4"/>
          <p:cNvSpPr/>
          <p:nvPr/>
        </p:nvSpPr>
        <p:spPr>
          <a:xfrm>
            <a:off x="2703790" y="2464232"/>
            <a:ext cx="957810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dirty="0">
                <a:solidFill>
                  <a:srgbClr val="D6E5EF"/>
                </a:solidFill>
                <a:latin typeface="Source Sans Pro" pitchFamily="34" charset="0"/>
                <a:ea typeface="Source Sans Pro" pitchFamily="34" charset="-122"/>
                <a:cs typeface="Source Sans Pro" pitchFamily="34" charset="-120"/>
              </a:rPr>
              <a:t>Real-Time Video Manipulation:</a:t>
            </a:r>
            <a:r>
              <a:rPr lang="en-US" sz="1750" dirty="0">
                <a:solidFill>
                  <a:srgbClr val="D6E5EF"/>
                </a:solidFill>
                <a:latin typeface="Source Sans Pro" pitchFamily="34" charset="0"/>
                <a:ea typeface="Source Sans Pro" pitchFamily="34" charset="-122"/>
                <a:cs typeface="Source Sans Pro" pitchFamily="34" charset="-120"/>
              </a:rPr>
              <a:t> Instantly cut, splice, and transform footage in the moment.</a:t>
            </a:r>
            <a:endParaRPr lang="en-US" sz="1750" dirty="0"/>
          </a:p>
        </p:txBody>
      </p:sp>
      <p:sp>
        <p:nvSpPr>
          <p:cNvPr id="7" name="Text 5"/>
          <p:cNvSpPr/>
          <p:nvPr/>
        </p:nvSpPr>
        <p:spPr>
          <a:xfrm>
            <a:off x="2703790" y="2819634"/>
            <a:ext cx="9578102"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b="1" dirty="0">
                <a:solidFill>
                  <a:srgbClr val="D6E5EF"/>
                </a:solidFill>
                <a:latin typeface="Source Sans Pro" pitchFamily="34" charset="0"/>
                <a:ea typeface="Source Sans Pro" pitchFamily="34" charset="-122"/>
                <a:cs typeface="Source Sans Pro" pitchFamily="34" charset="-120"/>
              </a:rPr>
              <a:t>Adaptive AI Integration:</a:t>
            </a:r>
            <a:r>
              <a:rPr lang="en-US" sz="1750" dirty="0">
                <a:solidFill>
                  <a:srgbClr val="D6E5EF"/>
                </a:solidFill>
                <a:latin typeface="Source Sans Pro" pitchFamily="34" charset="0"/>
                <a:ea typeface="Source Sans Pro" pitchFamily="34" charset="-122"/>
                <a:cs typeface="Source Sans Pro" pitchFamily="34" charset="-120"/>
              </a:rPr>
              <a:t> Intelligent technology that learns your editing style and preferences.</a:t>
            </a:r>
            <a:endParaRPr lang="en-US" sz="1750" dirty="0"/>
          </a:p>
        </p:txBody>
      </p:sp>
      <p:sp>
        <p:nvSpPr>
          <p:cNvPr id="8" name="Text 6"/>
          <p:cNvSpPr/>
          <p:nvPr/>
        </p:nvSpPr>
        <p:spPr>
          <a:xfrm>
            <a:off x="2703790" y="3175036"/>
            <a:ext cx="9578102"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b="1" dirty="0">
                <a:solidFill>
                  <a:srgbClr val="D6E5EF"/>
                </a:solidFill>
                <a:latin typeface="Source Sans Pro" pitchFamily="34" charset="0"/>
                <a:ea typeface="Source Sans Pro" pitchFamily="34" charset="-122"/>
                <a:cs typeface="Source Sans Pro" pitchFamily="34" charset="-120"/>
              </a:rPr>
              <a:t>Multi-Platform Compatibility:</a:t>
            </a:r>
            <a:r>
              <a:rPr lang="en-US" sz="1750" dirty="0">
                <a:solidFill>
                  <a:srgbClr val="D6E5EF"/>
                </a:solidFill>
                <a:latin typeface="Source Sans Pro" pitchFamily="34" charset="0"/>
                <a:ea typeface="Source Sans Pro" pitchFamily="34" charset="-122"/>
                <a:cs typeface="Source Sans Pro" pitchFamily="34" charset="-120"/>
              </a:rPr>
              <a:t> Seamless video editing on desktop, mobile, and VR devices.</a:t>
            </a:r>
            <a:endParaRPr lang="en-US" sz="1750" dirty="0"/>
          </a:p>
        </p:txBody>
      </p:sp>
      <p:pic>
        <p:nvPicPr>
          <p:cNvPr id="18434" name="Picture 2" descr="What Is Scope in Project Management? | Lucidchart Blog"/>
          <p:cNvPicPr>
            <a:picLocks noChangeAspect="1" noChangeArrowheads="1"/>
          </p:cNvPicPr>
          <p:nvPr/>
        </p:nvPicPr>
        <p:blipFill>
          <a:blip r:embed="rId3"/>
          <a:srcRect/>
          <a:stretch>
            <a:fillRect/>
          </a:stretch>
        </p:blipFill>
        <p:spPr bwMode="auto">
          <a:xfrm>
            <a:off x="0" y="4324027"/>
            <a:ext cx="14630400" cy="390557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998357"/>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Technology Stack</a:t>
            </a:r>
            <a:endParaRPr lang="en-US" sz="4374" dirty="0"/>
          </a:p>
        </p:txBody>
      </p:sp>
      <p:sp>
        <p:nvSpPr>
          <p:cNvPr id="6" name="Shape 3"/>
          <p:cNvSpPr/>
          <p:nvPr/>
        </p:nvSpPr>
        <p:spPr>
          <a:xfrm>
            <a:off x="2348389" y="5025985"/>
            <a:ext cx="3163014" cy="2258218"/>
          </a:xfrm>
          <a:prstGeom prst="roundRect">
            <a:avLst>
              <a:gd name="adj" fmla="val 3362"/>
            </a:avLst>
          </a:prstGeom>
          <a:solidFill>
            <a:srgbClr val="363A4A"/>
          </a:solidFill>
          <a:ln/>
        </p:spPr>
      </p:sp>
      <p:sp>
        <p:nvSpPr>
          <p:cNvPr id="7" name="Text 4"/>
          <p:cNvSpPr/>
          <p:nvPr/>
        </p:nvSpPr>
        <p:spPr>
          <a:xfrm>
            <a:off x="2570559" y="5248156"/>
            <a:ext cx="2718673"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Computer Vision</a:t>
            </a:r>
            <a:endParaRPr lang="en-US" sz="2187" dirty="0"/>
          </a:p>
        </p:txBody>
      </p:sp>
      <p:sp>
        <p:nvSpPr>
          <p:cNvPr id="8" name="Text 5"/>
          <p:cNvSpPr/>
          <p:nvPr/>
        </p:nvSpPr>
        <p:spPr>
          <a:xfrm>
            <a:off x="2570559" y="5728573"/>
            <a:ext cx="271867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Leverages AI and ML to interpret hand gestures</a:t>
            </a:r>
            <a:endParaRPr lang="en-US" sz="1750" dirty="0"/>
          </a:p>
        </p:txBody>
      </p:sp>
      <p:sp>
        <p:nvSpPr>
          <p:cNvPr id="9" name="Shape 6"/>
          <p:cNvSpPr/>
          <p:nvPr/>
        </p:nvSpPr>
        <p:spPr>
          <a:xfrm>
            <a:off x="5733574" y="5025985"/>
            <a:ext cx="3163014" cy="2258218"/>
          </a:xfrm>
          <a:prstGeom prst="roundRect">
            <a:avLst>
              <a:gd name="adj" fmla="val 3362"/>
            </a:avLst>
          </a:prstGeom>
          <a:solidFill>
            <a:srgbClr val="363A4A"/>
          </a:solidFill>
          <a:ln/>
        </p:spPr>
      </p:sp>
      <p:sp>
        <p:nvSpPr>
          <p:cNvPr id="10" name="Text 7"/>
          <p:cNvSpPr/>
          <p:nvPr/>
        </p:nvSpPr>
        <p:spPr>
          <a:xfrm>
            <a:off x="5955744" y="5248156"/>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Real-Time Video Processing</a:t>
            </a:r>
            <a:endParaRPr lang="en-US" sz="2187" dirty="0"/>
          </a:p>
        </p:txBody>
      </p:sp>
      <p:sp>
        <p:nvSpPr>
          <p:cNvPr id="11" name="Text 8"/>
          <p:cNvSpPr/>
          <p:nvPr/>
        </p:nvSpPr>
        <p:spPr>
          <a:xfrm>
            <a:off x="5955744" y="6075759"/>
            <a:ext cx="271867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Enables instant video editing using motion controls</a:t>
            </a:r>
            <a:endParaRPr lang="en-US" sz="1750" dirty="0"/>
          </a:p>
        </p:txBody>
      </p:sp>
      <p:sp>
        <p:nvSpPr>
          <p:cNvPr id="12" name="Shape 9"/>
          <p:cNvSpPr/>
          <p:nvPr/>
        </p:nvSpPr>
        <p:spPr>
          <a:xfrm>
            <a:off x="9118759" y="5025985"/>
            <a:ext cx="3163014" cy="2258218"/>
          </a:xfrm>
          <a:prstGeom prst="roundRect">
            <a:avLst>
              <a:gd name="adj" fmla="val 3362"/>
            </a:avLst>
          </a:prstGeom>
          <a:solidFill>
            <a:srgbClr val="363A4A"/>
          </a:solidFill>
          <a:ln/>
        </p:spPr>
      </p:sp>
      <p:sp>
        <p:nvSpPr>
          <p:cNvPr id="13" name="Text 10"/>
          <p:cNvSpPr/>
          <p:nvPr/>
        </p:nvSpPr>
        <p:spPr>
          <a:xfrm>
            <a:off x="9340929" y="5248156"/>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Cross-Platform Compatibility</a:t>
            </a:r>
            <a:endParaRPr lang="en-US" sz="2187" dirty="0"/>
          </a:p>
        </p:txBody>
      </p:sp>
      <p:sp>
        <p:nvSpPr>
          <p:cNvPr id="14" name="Text 11"/>
          <p:cNvSpPr/>
          <p:nvPr/>
        </p:nvSpPr>
        <p:spPr>
          <a:xfrm>
            <a:off x="9340929" y="6075759"/>
            <a:ext cx="2718673"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Designed for seamless use on desktop, mobile, and VR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3067883"/>
            <a:ext cx="73355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Gesture Recognition System</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cutting-edge gesture recognition technology uses advanced machine learning and computer vision to seamlessly interpret intricate hand movements and thumb gestures, enabling precise control over your video editing workflows.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2383274"/>
            <a:ext cx="755665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Main Gestures and Functions</a:t>
            </a:r>
            <a:endParaRPr lang="en-US" sz="4374" dirty="0"/>
          </a:p>
        </p:txBody>
      </p:sp>
      <p:pic>
        <p:nvPicPr>
          <p:cNvPr id="5" name="Image 0" descr="preencoded.png"/>
          <p:cNvPicPr>
            <a:picLocks noChangeAspect="1"/>
          </p:cNvPicPr>
          <p:nvPr/>
        </p:nvPicPr>
        <p:blipFill>
          <a:blip r:embed="rId3"/>
          <a:stretch>
            <a:fillRect/>
          </a:stretch>
        </p:blipFill>
        <p:spPr>
          <a:xfrm>
            <a:off x="2348389" y="3521988"/>
            <a:ext cx="555427" cy="555427"/>
          </a:xfrm>
          <a:prstGeom prst="rect">
            <a:avLst/>
          </a:prstGeom>
        </p:spPr>
      </p:pic>
      <p:sp>
        <p:nvSpPr>
          <p:cNvPr id="6" name="Text 3"/>
          <p:cNvSpPr/>
          <p:nvPr/>
        </p:nvSpPr>
        <p:spPr>
          <a:xfrm>
            <a:off x="2348389" y="4299585"/>
            <a:ext cx="223337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Start</a:t>
            </a:r>
            <a:endParaRPr lang="en-US" sz="2187" dirty="0"/>
          </a:p>
        </p:txBody>
      </p:sp>
      <p:sp>
        <p:nvSpPr>
          <p:cNvPr id="7" name="Text 4"/>
          <p:cNvSpPr/>
          <p:nvPr/>
        </p:nvSpPr>
        <p:spPr>
          <a:xfrm>
            <a:off x="2348389" y="4780002"/>
            <a:ext cx="2233374"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Initiate video playback with a simple hand gesture.</a:t>
            </a:r>
            <a:endParaRPr lang="en-US" sz="1750" dirty="0"/>
          </a:p>
        </p:txBody>
      </p:sp>
      <p:pic>
        <p:nvPicPr>
          <p:cNvPr id="8" name="Image 1" descr="preencoded.png"/>
          <p:cNvPicPr>
            <a:picLocks noChangeAspect="1"/>
          </p:cNvPicPr>
          <p:nvPr/>
        </p:nvPicPr>
        <p:blipFill>
          <a:blip r:embed="rId4"/>
          <a:stretch>
            <a:fillRect/>
          </a:stretch>
        </p:blipFill>
        <p:spPr>
          <a:xfrm>
            <a:off x="4915019" y="3521988"/>
            <a:ext cx="555427" cy="555427"/>
          </a:xfrm>
          <a:prstGeom prst="rect">
            <a:avLst/>
          </a:prstGeom>
        </p:spPr>
      </p:pic>
      <p:sp>
        <p:nvSpPr>
          <p:cNvPr id="9" name="Text 5"/>
          <p:cNvSpPr/>
          <p:nvPr/>
        </p:nvSpPr>
        <p:spPr>
          <a:xfrm>
            <a:off x="4915019" y="4299585"/>
            <a:ext cx="2233493"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Stop</a:t>
            </a:r>
            <a:endParaRPr lang="en-US" sz="2187" dirty="0"/>
          </a:p>
        </p:txBody>
      </p:sp>
      <p:sp>
        <p:nvSpPr>
          <p:cNvPr id="10" name="Text 6"/>
          <p:cNvSpPr/>
          <p:nvPr/>
        </p:nvSpPr>
        <p:spPr>
          <a:xfrm>
            <a:off x="4915019" y="4780002"/>
            <a:ext cx="2233493"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Freeze the video timeline with a palm-down motion.</a:t>
            </a:r>
            <a:endParaRPr lang="en-US" sz="1750" dirty="0"/>
          </a:p>
        </p:txBody>
      </p:sp>
      <p:pic>
        <p:nvPicPr>
          <p:cNvPr id="11" name="Image 2" descr="preencoded.png"/>
          <p:cNvPicPr>
            <a:picLocks noChangeAspect="1"/>
          </p:cNvPicPr>
          <p:nvPr/>
        </p:nvPicPr>
        <p:blipFill>
          <a:blip r:embed="rId5"/>
          <a:stretch>
            <a:fillRect/>
          </a:stretch>
        </p:blipFill>
        <p:spPr>
          <a:xfrm>
            <a:off x="7481768" y="3521988"/>
            <a:ext cx="555427" cy="555427"/>
          </a:xfrm>
          <a:prstGeom prst="rect">
            <a:avLst/>
          </a:prstGeom>
        </p:spPr>
      </p:pic>
      <p:sp>
        <p:nvSpPr>
          <p:cNvPr id="12" name="Text 7"/>
          <p:cNvSpPr/>
          <p:nvPr/>
        </p:nvSpPr>
        <p:spPr>
          <a:xfrm>
            <a:off x="7481768" y="4299585"/>
            <a:ext cx="223337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Cut</a:t>
            </a:r>
            <a:endParaRPr lang="en-US" sz="2187" dirty="0"/>
          </a:p>
        </p:txBody>
      </p:sp>
      <p:sp>
        <p:nvSpPr>
          <p:cNvPr id="13" name="Text 8"/>
          <p:cNvSpPr/>
          <p:nvPr/>
        </p:nvSpPr>
        <p:spPr>
          <a:xfrm>
            <a:off x="7481768" y="4780002"/>
            <a:ext cx="2233374"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Precisely trim footage by slicing the air with your fingers.</a:t>
            </a:r>
            <a:endParaRPr lang="en-US" sz="1750" dirty="0"/>
          </a:p>
        </p:txBody>
      </p:sp>
      <p:pic>
        <p:nvPicPr>
          <p:cNvPr id="14" name="Image 3" descr="preencoded.png"/>
          <p:cNvPicPr>
            <a:picLocks noChangeAspect="1"/>
          </p:cNvPicPr>
          <p:nvPr/>
        </p:nvPicPr>
        <p:blipFill>
          <a:blip r:embed="rId6"/>
          <a:stretch>
            <a:fillRect/>
          </a:stretch>
        </p:blipFill>
        <p:spPr>
          <a:xfrm>
            <a:off x="10048399" y="3521988"/>
            <a:ext cx="555427" cy="555427"/>
          </a:xfrm>
          <a:prstGeom prst="rect">
            <a:avLst/>
          </a:prstGeom>
        </p:spPr>
      </p:pic>
      <p:sp>
        <p:nvSpPr>
          <p:cNvPr id="15" name="Text 9"/>
          <p:cNvSpPr/>
          <p:nvPr/>
        </p:nvSpPr>
        <p:spPr>
          <a:xfrm>
            <a:off x="10048399" y="4299585"/>
            <a:ext cx="2233493"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Paste</a:t>
            </a:r>
            <a:endParaRPr lang="en-US" sz="2187" dirty="0"/>
          </a:p>
        </p:txBody>
      </p:sp>
      <p:sp>
        <p:nvSpPr>
          <p:cNvPr id="16" name="Text 10"/>
          <p:cNvSpPr/>
          <p:nvPr/>
        </p:nvSpPr>
        <p:spPr>
          <a:xfrm>
            <a:off x="10048399" y="4780002"/>
            <a:ext cx="2233493"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Seamlessly insert new clips by swiping your hand across the screen.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1CC1037F-17C9-025E-403E-15592BD13707}"/>
              </a:ext>
            </a:extLst>
          </p:cNvPr>
          <p:cNvSpPr/>
          <p:nvPr/>
        </p:nvSpPr>
        <p:spPr>
          <a:xfrm>
            <a:off x="0" y="0"/>
            <a:ext cx="14630400" cy="8229600"/>
          </a:xfrm>
          <a:prstGeom prst="rect">
            <a:avLst/>
          </a:prstGeom>
          <a:solidFill>
            <a:srgbClr val="252833"/>
          </a:solidFill>
          <a:ln/>
        </p:spPr>
        <p:txBody>
          <a:bodyPr/>
          <a:lstStyle/>
          <a:p>
            <a:endParaRPr lang="en-IN" dirty="0"/>
          </a:p>
          <a:p>
            <a:endParaRPr lang="en-IN" dirty="0"/>
          </a:p>
          <a:p>
            <a:endParaRPr lang="en-IN" dirty="0"/>
          </a:p>
          <a:p>
            <a:endParaRPr lang="en-IN" dirty="0"/>
          </a:p>
          <a:p>
            <a:endParaRPr lang="en-IN" dirty="0"/>
          </a:p>
          <a:p>
            <a:endParaRPr lang="en-IN" dirty="0"/>
          </a:p>
          <a:p>
            <a:r>
              <a:rPr lang="en-IN" dirty="0"/>
              <a:t>                                    </a:t>
            </a:r>
            <a:r>
              <a:rPr lang="en-IN" sz="4000" dirty="0">
                <a:solidFill>
                  <a:schemeClr val="accent5">
                    <a:lumMod val="75000"/>
                  </a:schemeClr>
                </a:solidFill>
                <a:latin typeface="Lora" pitchFamily="2" charset="0"/>
              </a:rPr>
              <a:t>Hand landmark model:</a:t>
            </a:r>
          </a:p>
        </p:txBody>
      </p:sp>
      <p:pic>
        <p:nvPicPr>
          <p:cNvPr id="4" name="Picture 3" descr="A diagram of a fingerprint&#10;&#10;Description automatically generated">
            <a:extLst>
              <a:ext uri="{FF2B5EF4-FFF2-40B4-BE49-F238E27FC236}">
                <a16:creationId xmlns:a16="http://schemas.microsoft.com/office/drawing/2014/main" id="{85617128-ECBB-D543-F86B-BF427D7B9328}"/>
              </a:ext>
            </a:extLst>
          </p:cNvPr>
          <p:cNvPicPr>
            <a:picLocks noChangeAspect="1"/>
          </p:cNvPicPr>
          <p:nvPr/>
        </p:nvPicPr>
        <p:blipFill>
          <a:blip r:embed="rId2"/>
          <a:stretch>
            <a:fillRect/>
          </a:stretch>
        </p:blipFill>
        <p:spPr>
          <a:xfrm>
            <a:off x="2026920" y="3177752"/>
            <a:ext cx="8717280" cy="3026833"/>
          </a:xfrm>
          <a:prstGeom prst="rect">
            <a:avLst/>
          </a:prstGeom>
        </p:spPr>
      </p:pic>
    </p:spTree>
    <p:extLst>
      <p:ext uri="{BB962C8B-B14F-4D97-AF65-F5344CB8AC3E}">
        <p14:creationId xmlns:p14="http://schemas.microsoft.com/office/powerpoint/2010/main" val="1355079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198083"/>
            <a:ext cx="14630400" cy="8229600"/>
          </a:xfrm>
          <a:prstGeom prst="rect">
            <a:avLst/>
          </a:prstGeom>
          <a:solidFill>
            <a:srgbClr val="252833"/>
          </a:solidFill>
          <a:ln/>
        </p:spPr>
      </p:sp>
      <p:sp>
        <p:nvSpPr>
          <p:cNvPr id="4" name="Text 2"/>
          <p:cNvSpPr/>
          <p:nvPr/>
        </p:nvSpPr>
        <p:spPr>
          <a:xfrm>
            <a:off x="2348389" y="1682829"/>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Demo</a:t>
            </a:r>
            <a:endParaRPr lang="en-US" sz="4374" dirty="0"/>
          </a:p>
        </p:txBody>
      </p:sp>
      <p:sp>
        <p:nvSpPr>
          <p:cNvPr id="6" name="Text 3"/>
          <p:cNvSpPr/>
          <p:nvPr/>
        </p:nvSpPr>
        <p:spPr>
          <a:xfrm>
            <a:off x="2348389" y="5008245"/>
            <a:ext cx="3008948"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348389" y="5488662"/>
            <a:ext cx="3088958" cy="710803"/>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2955072" y="6546770"/>
            <a:ext cx="2402265" cy="71080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rPr>
              <a:t>Start Recording</a:t>
            </a:r>
            <a:endParaRPr lang="en-US" sz="2187" dirty="0"/>
          </a:p>
        </p:txBody>
      </p:sp>
      <p:sp>
        <p:nvSpPr>
          <p:cNvPr id="10" name="Text 6"/>
          <p:cNvSpPr/>
          <p:nvPr/>
        </p:nvSpPr>
        <p:spPr>
          <a:xfrm>
            <a:off x="5770602" y="5835848"/>
            <a:ext cx="3088958" cy="710803"/>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192816" y="6546651"/>
            <a:ext cx="3089077" cy="486892"/>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Stop Recording</a:t>
            </a:r>
            <a:endParaRPr lang="en-US" sz="2187" dirty="0"/>
          </a:p>
        </p:txBody>
      </p:sp>
      <p:sp>
        <p:nvSpPr>
          <p:cNvPr id="13" name="Text 8"/>
          <p:cNvSpPr/>
          <p:nvPr/>
        </p:nvSpPr>
        <p:spPr>
          <a:xfrm>
            <a:off x="9192816" y="5835967"/>
            <a:ext cx="3089077" cy="710803"/>
          </a:xfrm>
          <a:prstGeom prst="rect">
            <a:avLst/>
          </a:prstGeom>
          <a:noFill/>
          <a:ln/>
        </p:spPr>
        <p:txBody>
          <a:bodyPr wrap="square" rtlCol="0" anchor="t"/>
          <a:lstStyle/>
          <a:p>
            <a:pPr marL="0" indent="0" algn="l">
              <a:lnSpc>
                <a:spcPts val="2799"/>
              </a:lnSpc>
              <a:buNone/>
            </a:pPr>
            <a:endParaRPr lang="en-US" sz="1750" dirty="0"/>
          </a:p>
        </p:txBody>
      </p:sp>
      <p:pic>
        <p:nvPicPr>
          <p:cNvPr id="16" name="Picture 15" descr="A person holding up his hand&#10;&#10;Description automatically generated">
            <a:extLst>
              <a:ext uri="{FF2B5EF4-FFF2-40B4-BE49-F238E27FC236}">
                <a16:creationId xmlns:a16="http://schemas.microsoft.com/office/drawing/2014/main" id="{5BA115DF-CBF6-83B1-93D4-0100E2426C05}"/>
              </a:ext>
            </a:extLst>
          </p:cNvPr>
          <p:cNvPicPr>
            <a:picLocks noChangeAspect="1"/>
          </p:cNvPicPr>
          <p:nvPr/>
        </p:nvPicPr>
        <p:blipFill>
          <a:blip r:embed="rId3"/>
          <a:stretch>
            <a:fillRect/>
          </a:stretch>
        </p:blipFill>
        <p:spPr>
          <a:xfrm>
            <a:off x="2230243" y="2789919"/>
            <a:ext cx="4254599" cy="3190950"/>
          </a:xfrm>
          <a:prstGeom prst="rect">
            <a:avLst/>
          </a:prstGeom>
        </p:spPr>
      </p:pic>
      <p:pic>
        <p:nvPicPr>
          <p:cNvPr id="18" name="Picture 17" descr="A person holding his thumb down&#10;&#10;Description automatically generated">
            <a:extLst>
              <a:ext uri="{FF2B5EF4-FFF2-40B4-BE49-F238E27FC236}">
                <a16:creationId xmlns:a16="http://schemas.microsoft.com/office/drawing/2014/main" id="{01E2779E-299F-0597-3D07-59903D7A1F31}"/>
              </a:ext>
            </a:extLst>
          </p:cNvPr>
          <p:cNvPicPr>
            <a:picLocks noChangeAspect="1"/>
          </p:cNvPicPr>
          <p:nvPr/>
        </p:nvPicPr>
        <p:blipFill>
          <a:blip r:embed="rId4"/>
          <a:stretch>
            <a:fillRect/>
          </a:stretch>
        </p:blipFill>
        <p:spPr>
          <a:xfrm>
            <a:off x="8145558" y="2877015"/>
            <a:ext cx="4243817" cy="3182863"/>
          </a:xfrm>
          <a:prstGeom prst="rect">
            <a:avLst/>
          </a:prstGeom>
        </p:spPr>
      </p:pic>
      <p:pic>
        <p:nvPicPr>
          <p:cNvPr id="19" name="Picture 18" descr="A person holding his thumb down&#10;&#10;Description automatically generated">
            <a:extLst>
              <a:ext uri="{FF2B5EF4-FFF2-40B4-BE49-F238E27FC236}">
                <a16:creationId xmlns:a16="http://schemas.microsoft.com/office/drawing/2014/main" id="{C6DCB496-CAE4-2614-16F2-CA7414A74093}"/>
              </a:ext>
            </a:extLst>
          </p:cNvPr>
          <p:cNvPicPr>
            <a:picLocks noChangeAspect="1"/>
          </p:cNvPicPr>
          <p:nvPr/>
        </p:nvPicPr>
        <p:blipFill>
          <a:blip r:embed="rId4"/>
          <a:stretch>
            <a:fillRect/>
          </a:stretch>
        </p:blipFill>
        <p:spPr>
          <a:xfrm>
            <a:off x="8038076" y="2764941"/>
            <a:ext cx="4243817" cy="31828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
            <a:extLst>
              <a:ext uri="{FF2B5EF4-FFF2-40B4-BE49-F238E27FC236}">
                <a16:creationId xmlns:a16="http://schemas.microsoft.com/office/drawing/2014/main" id="{69A2E177-2939-5FCE-BA12-931F416A2064}"/>
              </a:ext>
            </a:extLst>
          </p:cNvPr>
          <p:cNvSpPr/>
          <p:nvPr/>
        </p:nvSpPr>
        <p:spPr>
          <a:xfrm>
            <a:off x="0" y="0"/>
            <a:ext cx="14630400" cy="8229600"/>
          </a:xfrm>
          <a:prstGeom prst="rect">
            <a:avLst/>
          </a:prstGeom>
          <a:solidFill>
            <a:srgbClr val="252833"/>
          </a:solidFill>
          <a:ln/>
        </p:spPr>
      </p:sp>
      <p:pic>
        <p:nvPicPr>
          <p:cNvPr id="10" name="Picture 9" descr="A diagram of a hand gestures model&#10;&#10;Description automatically generated">
            <a:extLst>
              <a:ext uri="{FF2B5EF4-FFF2-40B4-BE49-F238E27FC236}">
                <a16:creationId xmlns:a16="http://schemas.microsoft.com/office/drawing/2014/main" id="{6CD614A2-9944-0926-6555-66F2F7DD1330}"/>
              </a:ext>
            </a:extLst>
          </p:cNvPr>
          <p:cNvPicPr>
            <a:picLocks noChangeAspect="1"/>
          </p:cNvPicPr>
          <p:nvPr/>
        </p:nvPicPr>
        <p:blipFill>
          <a:blip r:embed="rId2"/>
          <a:stretch>
            <a:fillRect/>
          </a:stretch>
        </p:blipFill>
        <p:spPr>
          <a:xfrm>
            <a:off x="3235469" y="0"/>
            <a:ext cx="8159462" cy="8229600"/>
          </a:xfrm>
          <a:prstGeom prst="rect">
            <a:avLst/>
          </a:prstGeom>
        </p:spPr>
      </p:pic>
    </p:spTree>
    <p:extLst>
      <p:ext uri="{BB962C8B-B14F-4D97-AF65-F5344CB8AC3E}">
        <p14:creationId xmlns:p14="http://schemas.microsoft.com/office/powerpoint/2010/main" val="294448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4509373"/>
            <a:ext cx="6471285"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Challenges and Solutions</a:t>
            </a:r>
            <a:endParaRPr lang="en-US" sz="4374" dirty="0"/>
          </a:p>
        </p:txBody>
      </p:sp>
      <p:sp>
        <p:nvSpPr>
          <p:cNvPr id="6" name="Text 3"/>
          <p:cNvSpPr/>
          <p:nvPr/>
        </p:nvSpPr>
        <p:spPr>
          <a:xfrm>
            <a:off x="2348389" y="5537002"/>
            <a:ext cx="993350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Overcoming development hurdles in gesture recognition and real-time video processing.</a:t>
            </a:r>
            <a:endParaRPr lang="en-US" sz="1750" dirty="0"/>
          </a:p>
        </p:txBody>
      </p:sp>
      <p:sp>
        <p:nvSpPr>
          <p:cNvPr id="7" name="Text 4"/>
          <p:cNvSpPr/>
          <p:nvPr/>
        </p:nvSpPr>
        <p:spPr>
          <a:xfrm>
            <a:off x="2348389" y="6142315"/>
            <a:ext cx="993350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Implementing robust machine learning models to accurately interpret complex hand motions.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381</Words>
  <Application>Microsoft Office PowerPoint</Application>
  <PresentationFormat>Custom</PresentationFormat>
  <Paragraphs>65</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Arpan Neog</cp:lastModifiedBy>
  <cp:revision>3</cp:revision>
  <dcterms:created xsi:type="dcterms:W3CDTF">2024-05-15T19:51:41Z</dcterms:created>
  <dcterms:modified xsi:type="dcterms:W3CDTF">2024-05-16T09:17:21Z</dcterms:modified>
</cp:coreProperties>
</file>